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38404800" cy="2967196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53095" algn="l" rtl="0" fontAlgn="base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706189" algn="l" rtl="0" fontAlgn="base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59288" algn="l" rtl="0" fontAlgn="base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412386" algn="l" rtl="0" fontAlgn="base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765481" algn="l" defTabSz="706189" rtl="0" eaLnBrk="1" latinLnBrk="0" hangingPunct="1">
      <a:defRPr sz="7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18576" algn="l" defTabSz="706189" rtl="0" eaLnBrk="1" latinLnBrk="0" hangingPunct="1">
      <a:defRPr sz="7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471670" algn="l" defTabSz="706189" rtl="0" eaLnBrk="1" latinLnBrk="0" hangingPunct="1">
      <a:defRPr sz="7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824765" algn="l" defTabSz="706189" rtl="0" eaLnBrk="1" latinLnBrk="0" hangingPunct="1">
      <a:defRPr sz="7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643" userDrawn="1">
          <p15:clr>
            <a:srgbClr val="A4A3A4"/>
          </p15:clr>
        </p15:guide>
        <p15:guide id="2" orient="horz" pos="14299" userDrawn="1">
          <p15:clr>
            <a:srgbClr val="A4A3A4"/>
          </p15:clr>
        </p15:guide>
        <p15:guide id="3" orient="horz" pos="18273" userDrawn="1">
          <p15:clr>
            <a:srgbClr val="A4A3A4"/>
          </p15:clr>
        </p15:guide>
        <p15:guide id="4" orient="horz" pos="18158" userDrawn="1">
          <p15:clr>
            <a:srgbClr val="A4A3A4"/>
          </p15:clr>
        </p15:guide>
        <p15:guide id="5" orient="horz" pos="10843" userDrawn="1">
          <p15:clr>
            <a:srgbClr val="A4A3A4"/>
          </p15:clr>
        </p15:guide>
        <p15:guide id="6" pos="12466">
          <p15:clr>
            <a:srgbClr val="A4A3A4"/>
          </p15:clr>
        </p15:guide>
        <p15:guide id="7" pos="230" userDrawn="1">
          <p15:clr>
            <a:srgbClr val="A4A3A4"/>
          </p15:clr>
        </p15:guide>
        <p15:guide id="8" pos="15782" userDrawn="1">
          <p15:clr>
            <a:srgbClr val="A4A3A4"/>
          </p15:clr>
        </p15:guide>
        <p15:guide id="9" pos="23962" userDrawn="1">
          <p15:clr>
            <a:srgbClr val="A4A3A4"/>
          </p15:clr>
        </p15:guide>
        <p15:guide id="10" pos="8870" userDrawn="1">
          <p15:clr>
            <a:srgbClr val="A4A3A4"/>
          </p15:clr>
        </p15:guide>
        <p15:guide id="11" pos="4666" userDrawn="1">
          <p15:clr>
            <a:srgbClr val="A4A3A4"/>
          </p15:clr>
        </p15:guide>
        <p15:guide id="12" pos="5689">
          <p15:clr>
            <a:srgbClr val="A4A3A4"/>
          </p15:clr>
        </p15:guide>
        <p15:guide id="13" pos="23731" userDrawn="1">
          <p15:clr>
            <a:srgbClr val="A4A3A4"/>
          </p15:clr>
        </p15:guide>
        <p15:guide id="14" pos="10038">
          <p15:clr>
            <a:srgbClr val="A4A3A4"/>
          </p15:clr>
        </p15:guide>
        <p15:guide id="15" pos="19872" userDrawn="1">
          <p15:clr>
            <a:srgbClr val="A4A3A4"/>
          </p15:clr>
        </p15:guide>
        <p15:guide id="16" pos="11578" userDrawn="1">
          <p15:clr>
            <a:srgbClr val="A4A3A4"/>
          </p15:clr>
        </p15:guide>
        <p15:guide id="17" orient="horz" pos="934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ssa Stevens" initials="CS" lastIdx="1" clrIdx="0">
    <p:extLst>
      <p:ext uri="{19B8F6BF-5375-455C-9EA6-DF929625EA0E}">
        <p15:presenceInfo xmlns:p15="http://schemas.microsoft.com/office/powerpoint/2012/main" userId="1a636fc859e40c5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224B"/>
    <a:srgbClr val="213EA4"/>
    <a:srgbClr val="2746B4"/>
    <a:srgbClr val="1519C7"/>
    <a:srgbClr val="008080"/>
    <a:srgbClr val="3957E7"/>
    <a:srgbClr val="DCE6F2"/>
    <a:srgbClr val="DCEAE2"/>
    <a:srgbClr val="040000"/>
    <a:srgbClr val="D6F3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 preferSingleView="1">
    <p:restoredLeft sz="15669" autoAdjust="0"/>
    <p:restoredTop sz="96796" autoAdjust="0"/>
  </p:normalViewPr>
  <p:slideViewPr>
    <p:cSldViewPr>
      <p:cViewPr varScale="1">
        <p:scale>
          <a:sx n="28" d="100"/>
          <a:sy n="28" d="100"/>
        </p:scale>
        <p:origin x="2944" y="248"/>
      </p:cViewPr>
      <p:guideLst>
        <p:guide orient="horz" pos="3643"/>
        <p:guide orient="horz" pos="14299"/>
        <p:guide orient="horz" pos="18273"/>
        <p:guide orient="horz" pos="18158"/>
        <p:guide orient="horz" pos="10843"/>
        <p:guide pos="12466"/>
        <p:guide pos="230"/>
        <p:guide pos="15782"/>
        <p:guide pos="23962"/>
        <p:guide pos="8870"/>
        <p:guide pos="4666"/>
        <p:guide pos="5689"/>
        <p:guide pos="23731"/>
        <p:guide pos="10038"/>
        <p:guide pos="19872"/>
        <p:guide pos="11578"/>
        <p:guide orient="horz" pos="93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47" y="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58258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47" y="6658258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545DE52-77D0-424A-9F1B-5EF09DE0A5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9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47" y="0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7988" y="525463"/>
            <a:ext cx="3400425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640" y="3329940"/>
            <a:ext cx="7437120" cy="3154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8258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47" y="6658258"/>
            <a:ext cx="4028440" cy="35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A634C2A-75FD-4A4C-88B7-59FFB0487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40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35309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706189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059288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412386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1765481" algn="l" defTabSz="7061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2118576" algn="l" defTabSz="7061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471670" algn="l" defTabSz="7061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824765" algn="l" defTabSz="70618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A768A1-F973-41E9-BD0A-BE9C368FEB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46400" y="525463"/>
            <a:ext cx="3403600" cy="262890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/>
              <a:t>Need to add something about sudden cardiac death?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38404800" cy="29671963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8922" tIns="194465" rIns="388922" bIns="19446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274315" y="301812"/>
            <a:ext cx="37856162" cy="28954612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40680" y="13846916"/>
            <a:ext cx="26883360" cy="6923458"/>
          </a:xfrm>
        </p:spPr>
        <p:txBody>
          <a:bodyPr/>
          <a:lstStyle>
            <a:lvl1pPr marL="0" indent="0" algn="ctr">
              <a:buNone/>
              <a:defRPr sz="11100">
                <a:solidFill>
                  <a:schemeClr val="tx2"/>
                </a:solidFill>
              </a:defRPr>
            </a:lvl1pPr>
            <a:lvl2pPr marL="1944613" indent="0" algn="ctr">
              <a:buNone/>
            </a:lvl2pPr>
            <a:lvl3pPr marL="3889226" indent="0" algn="ctr">
              <a:buNone/>
            </a:lvl3pPr>
            <a:lvl4pPr marL="5833839" indent="0" algn="ctr">
              <a:buNone/>
            </a:lvl4pPr>
            <a:lvl5pPr marL="7778456" indent="0" algn="ctr">
              <a:buNone/>
            </a:lvl5pPr>
            <a:lvl6pPr marL="9723069" indent="0" algn="ctr">
              <a:buNone/>
            </a:lvl6pPr>
            <a:lvl7pPr marL="11667686" indent="0" algn="ctr">
              <a:buNone/>
            </a:lvl7pPr>
            <a:lvl8pPr marL="13612299" indent="0" algn="ctr">
              <a:buNone/>
            </a:lvl8pPr>
            <a:lvl9pPr marL="15556912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61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B002B2F-2E98-474F-9A80-5901814DF8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4319" y="6270590"/>
            <a:ext cx="37890457" cy="6608261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64319" y="6043082"/>
            <a:ext cx="37890457" cy="521703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64319" y="12878828"/>
            <a:ext cx="37890457" cy="4782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920240" y="6515589"/>
            <a:ext cx="34564320" cy="636023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350F6-5DF2-44E9-8107-A969EA53B7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1188272"/>
            <a:ext cx="8449056" cy="25317326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480" y="1188265"/>
            <a:ext cx="23362920" cy="2531732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20403-4A3A-48F6-AF7C-6CDC416D327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F8483E-F853-48E1-9AA3-0D2EC38F75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840480" y="6264081"/>
            <a:ext cx="32644080" cy="19781309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8404800" cy="29671963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8922" tIns="194465" rIns="388922" bIns="19446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274315" y="301812"/>
            <a:ext cx="37856162" cy="28954612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3" y="4121115"/>
            <a:ext cx="32644080" cy="5893182"/>
          </a:xfrm>
        </p:spPr>
        <p:txBody>
          <a:bodyPr anchor="b" anchorCtr="0"/>
          <a:lstStyle>
            <a:lvl1pPr algn="l">
              <a:buNone/>
              <a:defRPr sz="172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3" y="11023962"/>
            <a:ext cx="32644080" cy="5790152"/>
          </a:xfrm>
        </p:spPr>
        <p:txBody>
          <a:bodyPr anchor="t" anchorCtr="0"/>
          <a:lstStyle>
            <a:lvl1pPr marL="0" indent="0">
              <a:buNone/>
              <a:defRPr sz="10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60420" y="26704767"/>
            <a:ext cx="16802100" cy="19781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291539" y="10283643"/>
            <a:ext cx="37856765" cy="39562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90420" y="10130681"/>
            <a:ext cx="37857880" cy="19780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86892" y="10681907"/>
            <a:ext cx="37861408" cy="197813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4475" y="26863018"/>
            <a:ext cx="1920240" cy="1978131"/>
          </a:xfrm>
        </p:spPr>
        <p:txBody>
          <a:bodyPr/>
          <a:lstStyle/>
          <a:p>
            <a:pPr>
              <a:defRPr/>
            </a:pPr>
            <a:fld id="{71FFFB9E-6475-4779-89C8-1566E6D532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70F918-F5FE-4A03-A423-7E714AE074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840480" y="6264081"/>
            <a:ext cx="15745968" cy="19781309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20722590" y="6264081"/>
            <a:ext cx="15745968" cy="19781309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0" y="1181385"/>
            <a:ext cx="32644080" cy="4945327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0" y="6264081"/>
            <a:ext cx="15681960" cy="3296885"/>
          </a:xfrm>
          <a:noFill/>
          <a:ln w="12700" cap="sq" cmpd="sng" algn="ctr">
            <a:noFill/>
            <a:prstDash val="solid"/>
          </a:ln>
        </p:spPr>
        <p:txBody>
          <a:bodyPr lIns="388922" anchor="b" anchorCtr="0">
            <a:noAutofit/>
          </a:bodyPr>
          <a:lstStyle>
            <a:lvl1pPr marL="0" indent="0">
              <a:buNone/>
              <a:defRPr sz="10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8400" b="1"/>
            </a:lvl2pPr>
            <a:lvl3pPr>
              <a:buNone/>
              <a:defRPr sz="7600" b="1"/>
            </a:lvl3pPr>
            <a:lvl4pPr>
              <a:buNone/>
              <a:defRPr sz="6900" b="1"/>
            </a:lvl4pPr>
            <a:lvl5pPr>
              <a:buNone/>
              <a:defRPr sz="6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0802600" y="6264081"/>
            <a:ext cx="15681960" cy="3296885"/>
          </a:xfrm>
          <a:noFill/>
          <a:ln w="12700" cap="sq" cmpd="sng" algn="ctr">
            <a:noFill/>
            <a:prstDash val="solid"/>
          </a:ln>
        </p:spPr>
        <p:txBody>
          <a:bodyPr lIns="388922" anchor="b" anchorCtr="0">
            <a:noAutofit/>
          </a:bodyPr>
          <a:lstStyle>
            <a:lvl1pPr marL="0" indent="0">
              <a:buNone/>
              <a:defRPr sz="10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8400" b="1"/>
            </a:lvl2pPr>
            <a:lvl3pPr>
              <a:buNone/>
              <a:defRPr sz="7600" b="1"/>
            </a:lvl3pPr>
            <a:lvl4pPr>
              <a:buNone/>
              <a:defRPr sz="6900" b="1"/>
            </a:lvl4pPr>
            <a:lvl5pPr>
              <a:buNone/>
              <a:defRPr sz="6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034A3-D443-447B-A3DC-10D4C375AD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3840480" y="9725810"/>
            <a:ext cx="15681960" cy="16814112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20802600" y="9725810"/>
            <a:ext cx="15681960" cy="16814112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63CC6-210F-4225-A3D0-65B4BCD148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799A63-951A-4BEF-B6D6-7A84226EE2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38404800" cy="29671963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268840" y="301805"/>
            <a:ext cx="37856162" cy="2895983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0" y="1181385"/>
            <a:ext cx="32644080" cy="4945327"/>
          </a:xfrm>
        </p:spPr>
        <p:txBody>
          <a:bodyPr anchor="b" anchorCtr="0"/>
          <a:lstStyle>
            <a:lvl1pPr algn="l">
              <a:buNone/>
              <a:defRPr sz="172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40480" y="6923458"/>
            <a:ext cx="8001000" cy="19451620"/>
          </a:xfrm>
        </p:spPr>
        <p:txBody>
          <a:bodyPr/>
          <a:lstStyle>
            <a:lvl1pPr marL="0" indent="0">
              <a:buNone/>
              <a:defRPr sz="7600"/>
            </a:lvl1pPr>
            <a:lvl2pPr>
              <a:buNone/>
              <a:defRPr sz="5000"/>
            </a:lvl2pPr>
            <a:lvl3pPr>
              <a:buNone/>
              <a:defRPr sz="4200"/>
            </a:lvl3pPr>
            <a:lvl4pPr>
              <a:buNone/>
              <a:defRPr sz="3800"/>
            </a:lvl4pPr>
            <a:lvl5pPr>
              <a:buNone/>
              <a:defRPr sz="38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E9B45B-D76C-4F77-A55E-A45A4B3DD4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12481560" y="6923458"/>
            <a:ext cx="24003000" cy="1945162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0" y="21202821"/>
            <a:ext cx="30723840" cy="2259740"/>
          </a:xfrm>
        </p:spPr>
        <p:txBody>
          <a:bodyPr anchor="ctr">
            <a:noAutofit/>
          </a:bodyPr>
          <a:lstStyle>
            <a:lvl1pPr algn="l">
              <a:buNone/>
              <a:defRPr sz="11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0" y="23562018"/>
            <a:ext cx="30723840" cy="2967196"/>
          </a:xfrm>
        </p:spPr>
        <p:txBody>
          <a:bodyPr/>
          <a:lstStyle>
            <a:lvl1pPr marL="0" indent="0">
              <a:buFontTx/>
              <a:buNone/>
              <a:defRPr sz="6900"/>
            </a:lvl1pPr>
            <a:lvl2pPr>
              <a:defRPr sz="5000"/>
            </a:lvl2pPr>
            <a:lvl3pPr>
              <a:defRPr sz="4200"/>
            </a:lvl3pPr>
            <a:lvl4pPr>
              <a:defRPr sz="3800"/>
            </a:lvl4pPr>
            <a:lvl5pPr>
              <a:defRPr sz="38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40480" y="26704767"/>
            <a:ext cx="16322040" cy="19781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4475" y="26863018"/>
            <a:ext cx="1920240" cy="1978131"/>
          </a:xfrm>
        </p:spPr>
        <p:txBody>
          <a:bodyPr/>
          <a:lstStyle/>
          <a:p>
            <a:pPr>
              <a:defRPr/>
            </a:pPr>
            <a:fld id="{87593118-7B66-417F-A937-E2A4AB3F9F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286891" y="20263965"/>
            <a:ext cx="37828728" cy="39562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287740" y="20120845"/>
            <a:ext cx="37827884" cy="19780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287751" y="20651935"/>
            <a:ext cx="37827877" cy="211171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902" y="288483"/>
            <a:ext cx="37807865" cy="1982252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137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8404800" cy="29671963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8922" tIns="194465" rIns="388922" bIns="194465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268840" y="301805"/>
            <a:ext cx="37856162" cy="28959834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88922" tIns="194465" rIns="388922" bIns="19446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40480" y="1188253"/>
            <a:ext cx="32644080" cy="4945327"/>
          </a:xfrm>
          <a:prstGeom prst="rect">
            <a:avLst/>
          </a:prstGeom>
        </p:spPr>
        <p:txBody>
          <a:bodyPr lIns="388922" tIns="194465" rIns="388922" bIns="388922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40480" y="6264081"/>
            <a:ext cx="32644080" cy="19781309"/>
          </a:xfrm>
          <a:prstGeom prst="rect">
            <a:avLst/>
          </a:prstGeom>
        </p:spPr>
        <p:txBody>
          <a:bodyPr lIns="388922" tIns="194465" rIns="388922" bIns="194465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25923240" y="26787189"/>
            <a:ext cx="10401300" cy="2060553"/>
          </a:xfrm>
          <a:prstGeom prst="rect">
            <a:avLst/>
          </a:prstGeom>
        </p:spPr>
        <p:txBody>
          <a:bodyPr lIns="388922" tIns="194465" rIns="388922" bIns="194465" anchor="ctr" anchorCtr="0"/>
          <a:lstStyle>
            <a:lvl1pPr algn="r" eaLnBrk="1" latinLnBrk="0" hangingPunct="1">
              <a:defRPr kumimoji="0" sz="6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40480" y="26704767"/>
            <a:ext cx="16642080" cy="1978131"/>
          </a:xfrm>
          <a:prstGeom prst="rect">
            <a:avLst/>
          </a:prstGeom>
        </p:spPr>
        <p:txBody>
          <a:bodyPr lIns="388922" tIns="194465" rIns="388922" bIns="194465" anchor="ctr" anchorCtr="0"/>
          <a:lstStyle>
            <a:lvl1pPr eaLnBrk="1" latinLnBrk="0" hangingPunct="1">
              <a:defRPr kumimoji="0" sz="6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4475" y="26869611"/>
            <a:ext cx="1920240" cy="1978131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61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FD6C297-C083-4D22-B138-49AE31D59C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17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166766" indent="-1166766" algn="l" rtl="0" eaLnBrk="1" latinLnBrk="0" hangingPunct="1">
        <a:spcBef>
          <a:spcPts val="2466"/>
        </a:spcBef>
        <a:buClr>
          <a:schemeClr val="accent1"/>
        </a:buClr>
        <a:buSzPct val="85000"/>
        <a:buFont typeface="Wingdings 2"/>
        <a:buChar char=""/>
        <a:defRPr kumimoji="0" sz="11100" kern="1200">
          <a:solidFill>
            <a:schemeClr val="tx1"/>
          </a:solidFill>
          <a:latin typeface="+mn-lt"/>
          <a:ea typeface="+mn-ea"/>
          <a:cs typeface="+mn-cs"/>
        </a:defRPr>
      </a:lvl1pPr>
      <a:lvl2pPr marL="2333539" indent="-972305" algn="l" rtl="0" eaLnBrk="1" latinLnBrk="0" hangingPunct="1">
        <a:spcBef>
          <a:spcPts val="1573"/>
        </a:spcBef>
        <a:buClr>
          <a:schemeClr val="accent2"/>
        </a:buClr>
        <a:buSzPct val="85000"/>
        <a:buFont typeface="Wingdings 2"/>
        <a:buChar char=""/>
        <a:defRPr kumimoji="0" sz="10300" kern="1200">
          <a:solidFill>
            <a:schemeClr val="tx1"/>
          </a:solidFill>
          <a:latin typeface="+mn-lt"/>
          <a:ea typeface="+mn-ea"/>
          <a:cs typeface="+mn-cs"/>
        </a:defRPr>
      </a:lvl2pPr>
      <a:lvl3pPr marL="3500304" indent="-972305" algn="l" rtl="0" eaLnBrk="1" latinLnBrk="0" hangingPunct="1">
        <a:spcBef>
          <a:spcPts val="1573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7074" indent="-972305" algn="l" rtl="0" eaLnBrk="1" latinLnBrk="0" hangingPunct="1">
        <a:spcBef>
          <a:spcPts val="1573"/>
        </a:spcBef>
        <a:buClr>
          <a:schemeClr val="accent3"/>
        </a:buClr>
        <a:buSzPct val="80000"/>
        <a:buFont typeface="Wingdings 2"/>
        <a:buChar char=""/>
        <a:defRPr kumimoji="0"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5833839" indent="-972305" algn="l" rtl="0" eaLnBrk="1" latinLnBrk="0" hangingPunct="1">
        <a:spcBef>
          <a:spcPts val="1573"/>
        </a:spcBef>
        <a:buClr>
          <a:schemeClr val="accent3"/>
        </a:buClr>
        <a:buFontTx/>
        <a:buChar char="o"/>
        <a:defRPr kumimoji="0"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7000612" indent="-972305" algn="l" rtl="0" eaLnBrk="1" latinLnBrk="0" hangingPunct="1">
        <a:spcBef>
          <a:spcPts val="1573"/>
        </a:spcBef>
        <a:buClr>
          <a:schemeClr val="accent3"/>
        </a:buClr>
        <a:buChar char="•"/>
        <a:defRPr kumimoji="0" sz="7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8167378" indent="-972305" algn="l" rtl="0" eaLnBrk="1" latinLnBrk="0" hangingPunct="1">
        <a:spcBef>
          <a:spcPts val="1573"/>
        </a:spcBef>
        <a:buClr>
          <a:schemeClr val="accent2"/>
        </a:buClr>
        <a:buChar char="•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9334147" indent="-972305" algn="l" rtl="0" eaLnBrk="1" latinLnBrk="0" hangingPunct="1">
        <a:spcBef>
          <a:spcPts val="1573"/>
        </a:spcBef>
        <a:buClr>
          <a:schemeClr val="accent1">
            <a:tint val="60000"/>
          </a:schemeClr>
        </a:buClr>
        <a:buChar char="•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0500916" indent="-972305" algn="l" rtl="0" eaLnBrk="1" latinLnBrk="0" hangingPunct="1">
        <a:spcBef>
          <a:spcPts val="1573"/>
        </a:spcBef>
        <a:buClr>
          <a:schemeClr val="accent2">
            <a:tint val="60000"/>
          </a:schemeClr>
        </a:buClr>
        <a:buChar char="•"/>
        <a:defRPr kumimoji="0" sz="7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94461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8892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8338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77784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97230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16676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36122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55569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18"/>
          <p:cNvSpPr>
            <a:spLocks noChangeArrowheads="1"/>
          </p:cNvSpPr>
          <p:nvPr/>
        </p:nvSpPr>
        <p:spPr bwMode="auto">
          <a:xfrm>
            <a:off x="58344226" y="9319629"/>
            <a:ext cx="940594" cy="14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70620" tIns="35308" rIns="70620" bIns="35308"/>
          <a:lstStyle/>
          <a:p>
            <a:endParaRPr lang="en-US"/>
          </a:p>
        </p:txBody>
      </p:sp>
      <p:sp>
        <p:nvSpPr>
          <p:cNvPr id="2058" name="Rectangle 19"/>
          <p:cNvSpPr>
            <a:spLocks noChangeArrowheads="1"/>
          </p:cNvSpPr>
          <p:nvPr/>
        </p:nvSpPr>
        <p:spPr bwMode="auto">
          <a:xfrm>
            <a:off x="59284822" y="9319629"/>
            <a:ext cx="5953" cy="14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70620" tIns="35308" rIns="70620" bIns="35308"/>
          <a:lstStyle/>
          <a:p>
            <a:endParaRPr lang="en-US"/>
          </a:p>
        </p:txBody>
      </p:sp>
      <p:sp>
        <p:nvSpPr>
          <p:cNvPr id="2059" name="Rectangle 20"/>
          <p:cNvSpPr>
            <a:spLocks noChangeArrowheads="1"/>
          </p:cNvSpPr>
          <p:nvPr/>
        </p:nvSpPr>
        <p:spPr bwMode="auto">
          <a:xfrm>
            <a:off x="59290775" y="9319629"/>
            <a:ext cx="1033463" cy="14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70620" tIns="35308" rIns="70620" bIns="35308"/>
          <a:lstStyle/>
          <a:p>
            <a:endParaRPr lang="en-US"/>
          </a:p>
        </p:txBody>
      </p:sp>
      <p:grpSp>
        <p:nvGrpSpPr>
          <p:cNvPr id="2060" name="Group 21"/>
          <p:cNvGrpSpPr>
            <a:grpSpLocks/>
          </p:cNvGrpSpPr>
          <p:nvPr/>
        </p:nvGrpSpPr>
        <p:grpSpPr bwMode="auto">
          <a:xfrm>
            <a:off x="58197782" y="9731738"/>
            <a:ext cx="3259929" cy="488153"/>
            <a:chOff x="20774" y="17436"/>
            <a:chExt cx="2742" cy="398"/>
          </a:xfrm>
        </p:grpSpPr>
        <p:sp>
          <p:nvSpPr>
            <p:cNvPr id="2217" name="Rectangle 22"/>
            <p:cNvSpPr>
              <a:spLocks noChangeArrowheads="1"/>
            </p:cNvSpPr>
            <p:nvPr/>
          </p:nvSpPr>
          <p:spPr bwMode="auto">
            <a:xfrm>
              <a:off x="20774" y="17822"/>
              <a:ext cx="4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8" name="Rectangle 23"/>
            <p:cNvSpPr>
              <a:spLocks noChangeArrowheads="1"/>
            </p:cNvSpPr>
            <p:nvPr/>
          </p:nvSpPr>
          <p:spPr bwMode="auto">
            <a:xfrm>
              <a:off x="23510" y="17822"/>
              <a:ext cx="6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9" name="Rectangle 24"/>
            <p:cNvSpPr>
              <a:spLocks noChangeArrowheads="1"/>
            </p:cNvSpPr>
            <p:nvPr/>
          </p:nvSpPr>
          <p:spPr bwMode="auto">
            <a:xfrm>
              <a:off x="20964" y="17436"/>
              <a:ext cx="6" cy="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5" name="Rectangle 49"/>
          <p:cNvSpPr>
            <a:spLocks noChangeArrowheads="1"/>
          </p:cNvSpPr>
          <p:nvPr/>
        </p:nvSpPr>
        <p:spPr bwMode="auto">
          <a:xfrm>
            <a:off x="38404804" y="26195971"/>
            <a:ext cx="142884" cy="120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0620" tIns="35308" rIns="70620" bIns="35308" anchor="ctr">
            <a:spAutoFit/>
          </a:bodyPr>
          <a:lstStyle/>
          <a:p>
            <a:endParaRPr lang="en-US"/>
          </a:p>
        </p:txBody>
      </p:sp>
      <p:sp>
        <p:nvSpPr>
          <p:cNvPr id="2069" name="Rectangle 168"/>
          <p:cNvSpPr>
            <a:spLocks noChangeArrowheads="1"/>
          </p:cNvSpPr>
          <p:nvPr/>
        </p:nvSpPr>
        <p:spPr bwMode="auto">
          <a:xfrm>
            <a:off x="8401050" y="1324599"/>
            <a:ext cx="142884" cy="120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0620" tIns="35308" rIns="70620" bIns="35308" anchor="ctr">
            <a:spAutoFit/>
          </a:bodyPr>
          <a:lstStyle/>
          <a:p>
            <a:endParaRPr lang="en-US"/>
          </a:p>
        </p:txBody>
      </p:sp>
      <p:sp>
        <p:nvSpPr>
          <p:cNvPr id="2073" name="Rectangle 174"/>
          <p:cNvSpPr>
            <a:spLocks noChangeArrowheads="1"/>
          </p:cNvSpPr>
          <p:nvPr/>
        </p:nvSpPr>
        <p:spPr bwMode="auto">
          <a:xfrm>
            <a:off x="54764012" y="11963959"/>
            <a:ext cx="142884" cy="120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0620" tIns="35308" rIns="70620" bIns="35308" anchor="ctr">
            <a:spAutoFit/>
          </a:bodyPr>
          <a:lstStyle/>
          <a:p>
            <a:endParaRPr lang="en-US"/>
          </a:p>
        </p:txBody>
      </p:sp>
      <p:sp>
        <p:nvSpPr>
          <p:cNvPr id="2074" name="Text Box 177"/>
          <p:cNvSpPr txBox="1">
            <a:spLocks noChangeArrowheads="1"/>
          </p:cNvSpPr>
          <p:nvPr/>
        </p:nvSpPr>
        <p:spPr bwMode="auto">
          <a:xfrm>
            <a:off x="49616945" y="12982008"/>
            <a:ext cx="426243" cy="252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12" tIns="35308" rIns="70612" bIns="35308"/>
          <a:lstStyle/>
          <a:p>
            <a:pPr defTabSz="708644" eaLnBrk="0" hangingPunct="0"/>
            <a:endParaRPr lang="en-US" sz="1500" dirty="0">
              <a:latin typeface="Times New Roman" pitchFamily="18" charset="0"/>
            </a:endParaRPr>
          </a:p>
        </p:txBody>
      </p:sp>
      <p:sp>
        <p:nvSpPr>
          <p:cNvPr id="2197" name="Rectangle 33"/>
          <p:cNvSpPr>
            <a:spLocks noChangeArrowheads="1"/>
          </p:cNvSpPr>
          <p:nvPr/>
        </p:nvSpPr>
        <p:spPr bwMode="auto">
          <a:xfrm>
            <a:off x="8645963" y="3553564"/>
            <a:ext cx="6400800" cy="842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5726" tIns="67867" rIns="135726" bIns="67867">
            <a:spAutoFit/>
          </a:bodyPr>
          <a:lstStyle/>
          <a:p>
            <a:r>
              <a:rPr lang="en-US" sz="1500" b="1" dirty="0">
                <a:latin typeface="Calibri" pitchFamily="34" charset="0"/>
                <a:cs typeface="Times New Roman" pitchFamily="18" charset="0"/>
              </a:rPr>
              <a:t>	</a:t>
            </a:r>
            <a:endParaRPr lang="en-US" sz="1500" dirty="0">
              <a:latin typeface="Calibri" pitchFamily="34" charset="0"/>
            </a:endParaRPr>
          </a:p>
          <a:p>
            <a:r>
              <a:rPr lang="en-US" sz="1500" b="1" dirty="0">
                <a:latin typeface="Calibri" pitchFamily="34" charset="0"/>
              </a:rPr>
              <a:t> </a:t>
            </a:r>
            <a:endParaRPr lang="en-US" sz="1500" dirty="0">
              <a:latin typeface="Calibri" pitchFamily="34" charset="0"/>
            </a:endParaRPr>
          </a:p>
          <a:p>
            <a:r>
              <a:rPr lang="en-US" sz="1500" dirty="0">
                <a:latin typeface="Calibri" pitchFamily="34" charset="0"/>
              </a:rPr>
              <a:t> 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602351" y="5386715"/>
            <a:ext cx="16846424" cy="7895253"/>
          </a:xfrm>
          <a:prstGeom prst="rect">
            <a:avLst/>
          </a:prstGeom>
          <a:solidFill>
            <a:schemeClr val="bg1"/>
          </a:solidFill>
          <a:ln w="9525">
            <a:noFill/>
            <a:bevel/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20" tIns="45708" rIns="91420" bIns="45708" numCol="1" rtlCol="0" anchor="t" anchorCtr="0" compatLnSpc="1">
            <a:prstTxWarp prst="textNoShape">
              <a:avLst/>
            </a:prstTxWarp>
          </a:bodyPr>
          <a:lstStyle/>
          <a:p>
            <a:pPr algn="ctr" defTabSz="4805946"/>
            <a:r>
              <a:rPr lang="en-US" sz="6100" dirty="0">
                <a:solidFill>
                  <a:srgbClr val="A2224B"/>
                </a:solidFill>
                <a:latin typeface="Calibri" pitchFamily="34" charset="0"/>
              </a:rPr>
              <a:t>Introduction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6026952" y="4967799"/>
            <a:ext cx="211997" cy="34085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104843" tIns="52424" rIns="104843" bIns="52424">
            <a:spAutoFit/>
          </a:bodyPr>
          <a:lstStyle/>
          <a:p>
            <a:pPr defTabSz="1050705" eaLnBrk="0" hangingPunct="0"/>
            <a:endParaRPr lang="en-US" sz="1500" b="1" dirty="0">
              <a:latin typeface="Times New Roman" pitchFamily="18" charset="0"/>
            </a:endParaRPr>
          </a:p>
        </p:txBody>
      </p:sp>
      <p:sp>
        <p:nvSpPr>
          <p:cNvPr id="2206" name="Text Box 50"/>
          <p:cNvSpPr txBox="1">
            <a:spLocks noChangeArrowheads="1"/>
          </p:cNvSpPr>
          <p:nvPr/>
        </p:nvSpPr>
        <p:spPr bwMode="auto">
          <a:xfrm>
            <a:off x="2128757" y="6302316"/>
            <a:ext cx="13620101" cy="110797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12" tIns="45708" rIns="91412" bIns="45708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</p:txBody>
      </p:sp>
      <p:grpSp>
        <p:nvGrpSpPr>
          <p:cNvPr id="2108" name="Group 99"/>
          <p:cNvGrpSpPr>
            <a:grpSpLocks/>
          </p:cNvGrpSpPr>
          <p:nvPr/>
        </p:nvGrpSpPr>
        <p:grpSpPr bwMode="auto">
          <a:xfrm>
            <a:off x="14342665" y="12112835"/>
            <a:ext cx="8691564" cy="7710217"/>
            <a:chOff x="19264593" y="9573646"/>
            <a:chExt cx="11588507" cy="9248220"/>
          </a:xfrm>
        </p:grpSpPr>
        <p:sp>
          <p:nvSpPr>
            <p:cNvPr id="2140" name="TextBox 154"/>
            <p:cNvSpPr txBox="1">
              <a:spLocks noChangeArrowheads="1"/>
            </p:cNvSpPr>
            <p:nvPr/>
          </p:nvSpPr>
          <p:spPr bwMode="auto">
            <a:xfrm>
              <a:off x="19264593" y="18286569"/>
              <a:ext cx="11588507" cy="535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23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41" name="TextBox 155"/>
            <p:cNvSpPr txBox="1">
              <a:spLocks noChangeArrowheads="1"/>
            </p:cNvSpPr>
            <p:nvPr/>
          </p:nvSpPr>
          <p:spPr bwMode="auto">
            <a:xfrm>
              <a:off x="28239315" y="9573646"/>
              <a:ext cx="905374" cy="387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en-US" sz="1500" dirty="0"/>
            </a:p>
          </p:txBody>
        </p:sp>
        <p:sp>
          <p:nvSpPr>
            <p:cNvPr id="2142" name="TextBox 156"/>
            <p:cNvSpPr txBox="1">
              <a:spLocks noChangeArrowheads="1"/>
            </p:cNvSpPr>
            <p:nvPr/>
          </p:nvSpPr>
          <p:spPr bwMode="auto">
            <a:xfrm>
              <a:off x="24139957" y="10417592"/>
              <a:ext cx="700775" cy="387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endParaRPr lang="en-US" sz="1500" dirty="0"/>
            </a:p>
          </p:txBody>
        </p:sp>
      </p:grpSp>
      <p:sp>
        <p:nvSpPr>
          <p:cNvPr id="106" name="Rectangle 105"/>
          <p:cNvSpPr/>
          <p:nvPr/>
        </p:nvSpPr>
        <p:spPr bwMode="auto">
          <a:xfrm>
            <a:off x="816547" y="280193"/>
            <a:ext cx="36472672" cy="2274479"/>
          </a:xfrm>
          <a:prstGeom prst="rect">
            <a:avLst/>
          </a:prstGeom>
          <a:solidFill>
            <a:schemeClr val="bg1"/>
          </a:solidFill>
          <a:ln w="28575">
            <a:solidFill>
              <a:srgbClr val="A2224B"/>
            </a:solidFill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/>
          </a:lnRef>
          <a:fillRef idx="1002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20" tIns="45708" rIns="91420" bIns="45708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  <a:endParaRPr lang="en-US" sz="6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00817" y="2754787"/>
            <a:ext cx="24041378" cy="1765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9109" tIns="174554" rIns="349109" bIns="174554" rtlCol="0" anchor="ctr"/>
          <a:lstStyle/>
          <a:p>
            <a:pPr algn="ctr"/>
            <a:r>
              <a:rPr lang="en-US" sz="4300" dirty="0">
                <a:solidFill>
                  <a:schemeClr val="tx1"/>
                </a:solidFill>
                <a:latin typeface="Calibri"/>
                <a:cs typeface="Calibri"/>
              </a:rPr>
              <a:t>Mary J. Adams, Sally Q. Burns, Desiree A. Davis.  Research Mentor: Julia A. Moffitt, PhD</a:t>
            </a:r>
          </a:p>
        </p:txBody>
      </p:sp>
      <p:grpSp>
        <p:nvGrpSpPr>
          <p:cNvPr id="2079" name="Group 2078">
            <a:extLst>
              <a:ext uri="{FF2B5EF4-FFF2-40B4-BE49-F238E27FC236}">
                <a16:creationId xmlns:a16="http://schemas.microsoft.com/office/drawing/2014/main" id="{0FA2274D-CECA-47B0-89A2-11CFF85909F5}"/>
              </a:ext>
            </a:extLst>
          </p:cNvPr>
          <p:cNvGrpSpPr/>
          <p:nvPr/>
        </p:nvGrpSpPr>
        <p:grpSpPr>
          <a:xfrm>
            <a:off x="20020468" y="14839685"/>
            <a:ext cx="16255574" cy="4087822"/>
            <a:chOff x="31413520" y="19749670"/>
            <a:chExt cx="7012746" cy="4270463"/>
          </a:xfrm>
        </p:grpSpPr>
        <p:sp>
          <p:nvSpPr>
            <p:cNvPr id="73" name="Rectangle 72"/>
            <p:cNvSpPr/>
            <p:nvPr/>
          </p:nvSpPr>
          <p:spPr bwMode="auto">
            <a:xfrm>
              <a:off x="31413520" y="19749670"/>
              <a:ext cx="7012746" cy="4270463"/>
            </a:xfrm>
            <a:prstGeom prst="rect">
              <a:avLst/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  <a:effectLst>
              <a:glow rad="63500">
                <a:schemeClr val="accent1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4805946"/>
              <a:r>
                <a:rPr lang="en-US" sz="6100" dirty="0">
                  <a:solidFill>
                    <a:srgbClr val="A2224B"/>
                  </a:solidFill>
                  <a:latin typeface="Calibri" pitchFamily="34" charset="0"/>
                </a:rPr>
                <a:t>Conclusions</a:t>
              </a:r>
            </a:p>
          </p:txBody>
        </p:sp>
        <p:sp>
          <p:nvSpPr>
            <p:cNvPr id="135" name="Text Box 50">
              <a:extLst>
                <a:ext uri="{FF2B5EF4-FFF2-40B4-BE49-F238E27FC236}">
                  <a16:creationId xmlns:a16="http://schemas.microsoft.com/office/drawing/2014/main" id="{45D1B7F2-7B75-9948-A560-8AB4A1D7DF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94757" y="20788223"/>
              <a:ext cx="6261983" cy="120570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1412" tIns="45708" rIns="91412" bIns="45708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300" dirty="0">
                  <a:latin typeface="Calibri" panose="020F0502020204030204" pitchFamily="34" charset="0"/>
                  <a:cs typeface="Calibri" panose="020F0502020204030204" pitchFamily="34" charset="0"/>
                </a:rPr>
                <a:t>Bullets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300" dirty="0">
                  <a:latin typeface="Calibri" panose="020F0502020204030204" pitchFamily="34" charset="0"/>
                  <a:cs typeface="Calibri" panose="020F0502020204030204" pitchFamily="34" charset="0"/>
                </a:rPr>
                <a:t>Bullets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300" dirty="0">
                  <a:latin typeface="Calibri" panose="020F0502020204030204" pitchFamily="34" charset="0"/>
                  <a:cs typeface="Calibri" panose="020F0502020204030204" pitchFamily="34" charset="0"/>
                </a:rPr>
                <a:t>Bullets</a:t>
              </a:r>
            </a:p>
          </p:txBody>
        </p:sp>
      </p:grpSp>
      <p:sp>
        <p:nvSpPr>
          <p:cNvPr id="136" name="Rectangle 135">
            <a:extLst>
              <a:ext uri="{FF2B5EF4-FFF2-40B4-BE49-F238E27FC236}">
                <a16:creationId xmlns:a16="http://schemas.microsoft.com/office/drawing/2014/main" id="{114C7813-77B4-194B-86CF-E71BDD662618}"/>
              </a:ext>
            </a:extLst>
          </p:cNvPr>
          <p:cNvSpPr/>
          <p:nvPr/>
        </p:nvSpPr>
        <p:spPr bwMode="auto">
          <a:xfrm>
            <a:off x="19789775" y="20040555"/>
            <a:ext cx="16255574" cy="5537284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20" tIns="45708" rIns="91420" bIns="45708" numCol="1" rtlCol="0" anchor="t" anchorCtr="0" compatLnSpc="1">
            <a:prstTxWarp prst="textNoShape">
              <a:avLst/>
            </a:prstTxWarp>
          </a:bodyPr>
          <a:lstStyle/>
          <a:p>
            <a:pPr algn="ctr" defTabSz="4805946"/>
            <a:r>
              <a:rPr lang="en-US" sz="6100" dirty="0">
                <a:solidFill>
                  <a:srgbClr val="A2224B"/>
                </a:solidFill>
                <a:latin typeface="Calibri" pitchFamily="34" charset="0"/>
              </a:rPr>
              <a:t>References</a:t>
            </a:r>
          </a:p>
        </p:txBody>
      </p:sp>
      <p:sp>
        <p:nvSpPr>
          <p:cNvPr id="138" name="Text Box 50">
            <a:extLst>
              <a:ext uri="{FF2B5EF4-FFF2-40B4-BE49-F238E27FC236}">
                <a16:creationId xmlns:a16="http://schemas.microsoft.com/office/drawing/2014/main" id="{36BD9085-5388-644E-A138-B4ADA23E2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3985" y="21185305"/>
            <a:ext cx="14602033" cy="28622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12" tIns="45708" rIns="91412" bIns="45708">
            <a:spAutoFit/>
          </a:bodyPr>
          <a:lstStyle/>
          <a:p>
            <a:pPr marL="342900" indent="-342900">
              <a:buAutoNum type="arabi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Bigger Jr. T,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Breithardt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G,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Cerutti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S, et al. Heart rate variability standards of measurement, physiological interpretation, and clinical use. </a:t>
            </a:r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Circulation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1996; 93:1043–1065 </a:t>
            </a:r>
          </a:p>
          <a:p>
            <a:pPr marL="342900" indent="-342900">
              <a:buAutoNum type="arabicPeriod"/>
            </a:pP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Bernardi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L,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Salvucci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Suardi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R,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Solda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PL,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Calciati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Perlini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S, Falcone C and Ricciardi L.  Evidence for an intrinsic mechanism regulating heart rate variability in the transplanted and the intact heart during submaximal dynamic exercise?  </a:t>
            </a:r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Cardiovascular Res.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1990; 24: 969-981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Perini R,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Orizio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C, 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Milesi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Biancardi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L,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Baselli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G,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Veicsteinas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A. Body position affects the power spectrum of heart rate variability during dynamic exercise. </a:t>
            </a:r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European Journal of Applied Physiology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 1992;66:207-213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Additional primary source.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Additional sources as needed.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3DC4AB54-E1E3-4C22-A7B8-5974FA5D448E}"/>
              </a:ext>
            </a:extLst>
          </p:cNvPr>
          <p:cNvGrpSpPr/>
          <p:nvPr/>
        </p:nvGrpSpPr>
        <p:grpSpPr>
          <a:xfrm>
            <a:off x="1544416" y="14835188"/>
            <a:ext cx="16835660" cy="3186232"/>
            <a:chOff x="1203936" y="25533767"/>
            <a:chExt cx="6030818" cy="2510542"/>
          </a:xfrm>
        </p:grpSpPr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34985ED9-BA9B-014D-AB22-243C7F48DB44}"/>
                </a:ext>
              </a:extLst>
            </p:cNvPr>
            <p:cNvSpPr/>
            <p:nvPr/>
          </p:nvSpPr>
          <p:spPr bwMode="auto">
            <a:xfrm>
              <a:off x="1203936" y="25533767"/>
              <a:ext cx="6030818" cy="2510542"/>
            </a:xfrm>
            <a:prstGeom prst="rect">
              <a:avLst/>
            </a:prstGeom>
            <a:solidFill>
              <a:schemeClr val="bg1"/>
            </a:solidFill>
            <a:ln w="9525">
              <a:noFill/>
              <a:bevel/>
              <a:headEnd type="none" w="med" len="med"/>
              <a:tailEnd type="none" w="med" len="med"/>
            </a:ln>
            <a:effectLst>
              <a:glow rad="63500">
                <a:schemeClr val="accent1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wrap="square" lIns="91420" tIns="45708" rIns="91420" bIns="45708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4805946"/>
              <a:r>
                <a:rPr lang="en-US" sz="6100" dirty="0">
                  <a:solidFill>
                    <a:srgbClr val="A2224B"/>
                  </a:solidFill>
                  <a:latin typeface="Calibri" pitchFamily="34" charset="0"/>
                </a:rPr>
                <a:t>Hypothesis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BC51F2F6-D081-A647-85E3-E01BA53A29EF}"/>
                </a:ext>
              </a:extLst>
            </p:cNvPr>
            <p:cNvSpPr txBox="1"/>
            <p:nvPr/>
          </p:nvSpPr>
          <p:spPr>
            <a:xfrm>
              <a:off x="1451220" y="26424934"/>
              <a:ext cx="5442416" cy="3516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300" dirty="0">
                  <a:latin typeface="Calibri" panose="020F0502020204030204" pitchFamily="34" charset="0"/>
                  <a:cs typeface="Calibri" panose="020F0502020204030204" pitchFamily="34" charset="0"/>
                </a:rPr>
                <a:t>Hypothesis statement.</a:t>
              </a:r>
            </a:p>
          </p:txBody>
        </p:sp>
      </p:grpSp>
      <p:sp>
        <p:nvSpPr>
          <p:cNvPr id="142" name="Rectangle 141">
            <a:extLst>
              <a:ext uri="{FF2B5EF4-FFF2-40B4-BE49-F238E27FC236}">
                <a16:creationId xmlns:a16="http://schemas.microsoft.com/office/drawing/2014/main" id="{898A1729-C466-854A-9597-4600D21FD855}"/>
              </a:ext>
            </a:extLst>
          </p:cNvPr>
          <p:cNvSpPr/>
          <p:nvPr/>
        </p:nvSpPr>
        <p:spPr bwMode="auto">
          <a:xfrm>
            <a:off x="1373683" y="19760935"/>
            <a:ext cx="16835660" cy="7895253"/>
          </a:xfrm>
          <a:prstGeom prst="rect">
            <a:avLst/>
          </a:prstGeom>
          <a:solidFill>
            <a:schemeClr val="bg1"/>
          </a:solidFill>
          <a:ln w="9525">
            <a:noFill/>
            <a:bevel/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20" tIns="45708" rIns="91420" bIns="45708" numCol="1" rtlCol="0" anchor="t" anchorCtr="0" compatLnSpc="1">
            <a:prstTxWarp prst="textNoShape">
              <a:avLst/>
            </a:prstTxWarp>
          </a:bodyPr>
          <a:lstStyle/>
          <a:p>
            <a:pPr algn="ctr" defTabSz="4805946"/>
            <a:r>
              <a:rPr lang="en-US" sz="6100" dirty="0">
                <a:solidFill>
                  <a:srgbClr val="A2224B"/>
                </a:solidFill>
                <a:latin typeface="Calibri" pitchFamily="34" charset="0"/>
              </a:rPr>
              <a:t>Methods</a:t>
            </a:r>
          </a:p>
        </p:txBody>
      </p:sp>
      <p:sp>
        <p:nvSpPr>
          <p:cNvPr id="143" name="Text Box 50">
            <a:extLst>
              <a:ext uri="{FF2B5EF4-FFF2-40B4-BE49-F238E27FC236}">
                <a16:creationId xmlns:a16="http://schemas.microsoft.com/office/drawing/2014/main" id="{BA5C6AEE-1500-7D44-8C34-E4114B7ED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4384" y="20976496"/>
            <a:ext cx="15393425" cy="110797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12" tIns="45708" rIns="91412" bIns="45708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003CB28C-5A9A-084E-9597-9FCCEEE2A513}"/>
              </a:ext>
            </a:extLst>
          </p:cNvPr>
          <p:cNvSpPr/>
          <p:nvPr/>
        </p:nvSpPr>
        <p:spPr bwMode="auto">
          <a:xfrm>
            <a:off x="20090321" y="5244343"/>
            <a:ext cx="16185721" cy="7895253"/>
          </a:xfrm>
          <a:prstGeom prst="rect">
            <a:avLst/>
          </a:prstGeom>
          <a:solidFill>
            <a:schemeClr val="bg1"/>
          </a:solidFill>
          <a:ln w="9525">
            <a:noFill/>
            <a:bevel/>
            <a:headEnd type="none" w="med" len="med"/>
            <a:tailEnd type="none" w="med" len="med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20" tIns="45708" rIns="91420" bIns="45708" numCol="1" rtlCol="0" anchor="t" anchorCtr="0" compatLnSpc="1">
            <a:prstTxWarp prst="textNoShape">
              <a:avLst/>
            </a:prstTxWarp>
          </a:bodyPr>
          <a:lstStyle/>
          <a:p>
            <a:pPr algn="ctr" defTabSz="4805946"/>
            <a:r>
              <a:rPr lang="en-US" sz="6100" dirty="0">
                <a:solidFill>
                  <a:srgbClr val="A2224B"/>
                </a:solidFill>
                <a:latin typeface="Calibri" pitchFamily="34" charset="0"/>
              </a:rPr>
              <a:t>Results</a:t>
            </a:r>
          </a:p>
        </p:txBody>
      </p:sp>
      <p:grpSp>
        <p:nvGrpSpPr>
          <p:cNvPr id="2072" name="Group 2071">
            <a:extLst>
              <a:ext uri="{FF2B5EF4-FFF2-40B4-BE49-F238E27FC236}">
                <a16:creationId xmlns:a16="http://schemas.microsoft.com/office/drawing/2014/main" id="{7A6DE5E3-8B34-4024-AA31-1E6360CB3E28}"/>
              </a:ext>
            </a:extLst>
          </p:cNvPr>
          <p:cNvGrpSpPr/>
          <p:nvPr/>
        </p:nvGrpSpPr>
        <p:grpSpPr>
          <a:xfrm>
            <a:off x="24039460" y="6521239"/>
            <a:ext cx="6409937" cy="3853670"/>
            <a:chOff x="45745775" y="11042874"/>
            <a:chExt cx="4792969" cy="4180043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7530D0A3-9EFD-F442-BA55-71371F4305A6}"/>
                </a:ext>
              </a:extLst>
            </p:cNvPr>
            <p:cNvSpPr txBox="1"/>
            <p:nvPr/>
          </p:nvSpPr>
          <p:spPr>
            <a:xfrm>
              <a:off x="46336774" y="14121236"/>
              <a:ext cx="3860106" cy="11016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dirty="0">
                  <a:latin typeface="Calibri" panose="020F0502020204030204" pitchFamily="34" charset="0"/>
                  <a:cs typeface="Calibri" panose="020F0502020204030204" pitchFamily="34" charset="0"/>
                </a:rPr>
                <a:t>Figure 1.  The change in RMSSD in response to exercise between the supine and upright groups.  Although there was no significant difference between groups, there was a trend toward less of a reduction in RMSSD in the upright posture.</a:t>
              </a:r>
            </a:p>
          </p:txBody>
        </p:sp>
        <p:pic>
          <p:nvPicPr>
            <p:cNvPr id="19" name="Picture 18" descr="A picture containing clock&#10;&#10;Description automatically generated">
              <a:extLst>
                <a:ext uri="{FF2B5EF4-FFF2-40B4-BE49-F238E27FC236}">
                  <a16:creationId xmlns:a16="http://schemas.microsoft.com/office/drawing/2014/main" id="{08830389-6C86-4167-A293-ABE03998E6D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45775" y="11042874"/>
              <a:ext cx="4792969" cy="3119814"/>
            </a:xfrm>
            <a:prstGeom prst="rect">
              <a:avLst/>
            </a:prstGeom>
          </p:spPr>
        </p:pic>
      </p:grpSp>
      <p:sp>
        <p:nvSpPr>
          <p:cNvPr id="39" name="Text Box 50">
            <a:extLst>
              <a:ext uri="{FF2B5EF4-FFF2-40B4-BE49-F238E27FC236}">
                <a16:creationId xmlns:a16="http://schemas.microsoft.com/office/drawing/2014/main" id="{EDE844A1-480B-854C-A6B4-ED5A69530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90604" y="11055210"/>
            <a:ext cx="14515302" cy="1154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12" tIns="45708" rIns="91412" bIns="45708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Bullets</a:t>
            </a:r>
          </a:p>
        </p:txBody>
      </p:sp>
      <p:pic>
        <p:nvPicPr>
          <p:cNvPr id="4" name="Picture 3" descr="A logo with letters and numbers&#10;&#10;AI-generated content may be incorrect.">
            <a:extLst>
              <a:ext uri="{FF2B5EF4-FFF2-40B4-BE49-F238E27FC236}">
                <a16:creationId xmlns:a16="http://schemas.microsoft.com/office/drawing/2014/main" id="{4402C445-4040-9625-AA3C-7E5989562C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93" y="2173219"/>
            <a:ext cx="3429000" cy="2514600"/>
          </a:xfrm>
          <a:prstGeom prst="rect">
            <a:avLst/>
          </a:prstGeom>
        </p:spPr>
      </p:pic>
      <p:pic>
        <p:nvPicPr>
          <p:cNvPr id="6" name="Picture 5" descr="A logo with letters and numbers&#10;&#10;AI-generated content may be incorrect.">
            <a:extLst>
              <a:ext uri="{FF2B5EF4-FFF2-40B4-BE49-F238E27FC236}">
                <a16:creationId xmlns:a16="http://schemas.microsoft.com/office/drawing/2014/main" id="{BEAA36BD-9C60-C27C-49DF-1C1BEE58DA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0219" y="2173219"/>
            <a:ext cx="3429000" cy="25146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34255</TotalTime>
  <Words>236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Franklin Gothic Book</vt:lpstr>
      <vt:lpstr>Perpetua</vt:lpstr>
      <vt:lpstr>Times New Roman</vt:lpstr>
      <vt:lpstr>Wingdings 2</vt:lpstr>
      <vt:lpstr>Equity</vt:lpstr>
      <vt:lpstr>PowerPoint Presentation</vt:lpstr>
    </vt:vector>
  </TitlesOfParts>
  <Company>Rachel M Firkins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Rachel Firkins</dc:creator>
  <cp:lastModifiedBy>Satish Jalisatgi</cp:lastModifiedBy>
  <cp:revision>989</cp:revision>
  <cp:lastPrinted>2019-10-17T20:41:14Z</cp:lastPrinted>
  <dcterms:created xsi:type="dcterms:W3CDTF">2008-03-31T03:58:30Z</dcterms:created>
  <dcterms:modified xsi:type="dcterms:W3CDTF">2026-02-18T20:52:53Z</dcterms:modified>
</cp:coreProperties>
</file>